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_rels/presentation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6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2.png" ContentType="image/png"/>
  <Override PartName="/ppt/media/image10.jpeg" ContentType="image/jpeg"/>
  <Override PartName="/ppt/media/image8.jpeg" ContentType="image/jpeg"/>
  <Override PartName="/ppt/media/image9.jpeg" ContentType="image/jpeg"/>
  <Override PartName="/ppt/media/image11.jpeg" ContentType="image/jpeg"/>
  <Override PartName="/ppt/media/image13.jpeg" ContentType="image/jpeg"/>
  <Override PartName="/ppt/media/image19.jpeg" ContentType="image/jpeg"/>
  <Override PartName="/ppt/media/image1.jpeg" ContentType="image/jpeg"/>
  <Override PartName="/ppt/media/image18.jpeg" ContentType="image/jpeg"/>
  <Override PartName="/ppt/media/image17.jpeg" ContentType="image/jpeg"/>
  <Override PartName="/ppt/media/image16.jpeg" ContentType="image/jpeg"/>
  <Override PartName="/ppt/media/image15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gif" ContentType="image/gif"/>
  <Override PartName="/ppt/media/image14.jpeg" ContentType="image/jpeg"/>
  <Override PartName="/ppt/media/image6.jpeg" ContentType="image/jpeg"/>
  <Override PartName="/ppt/media/image7.jpeg" ContentType="image/jpeg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it-IT" sz="1400" spc="-1" strike="noStrike">
                <a:solidFill>
                  <a:srgbClr val="000000"/>
                </a:solidFill>
                <a:latin typeface="Arial"/>
              </a:rPr>
              <a:t>Fai clic per spostare la diapositiva</a:t>
            </a:r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it-IT" sz="2000" spc="-1" strike="noStrike">
                <a:latin typeface="Arial"/>
              </a:rPr>
              <a:t>Fai clic per modificare il formato delle note</a:t>
            </a:r>
            <a:endParaRPr b="0" lang="it-IT" sz="2000" spc="-1" strike="noStrike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it-IT" sz="1400" spc="-1" strike="noStrike">
                <a:latin typeface="Times New Roman"/>
              </a:rPr>
              <a:t>&lt;intestazione&gt;</a:t>
            </a:r>
            <a:endParaRPr b="0" lang="it-IT" sz="1400" spc="-1" strike="noStrike">
              <a:latin typeface="Times New Roman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r"/>
            <a:r>
              <a:rPr b="0" lang="it-IT" sz="1400" spc="-1" strike="noStrike">
                <a:latin typeface="Times New Roman"/>
              </a:rPr>
              <a:t>&lt;data/ora&gt;</a:t>
            </a:r>
            <a:endParaRPr b="0" lang="it-IT" sz="1400" spc="-1" strike="noStrike">
              <a:latin typeface="Times New Roman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r>
              <a:rPr b="0" lang="it-IT" sz="1400" spc="-1" strike="noStrike">
                <a:latin typeface="Times New Roman"/>
              </a:rPr>
              <a:t>&lt;piè di pagina&gt;</a:t>
            </a:r>
            <a:endParaRPr b="0" lang="it-IT" sz="1400" spc="-1" strike="noStrike">
              <a:latin typeface="Times New Roman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/>
            <a:fld id="{93770CAC-4DC6-4ECE-A15D-5D9610FA1D83}" type="slidenum">
              <a:rPr b="0" lang="it-IT" sz="1400" spc="-1" strike="noStrike">
                <a:latin typeface="Times New Roman"/>
              </a:rPr>
              <a:t>&lt;numero&gt;</a:t>
            </a:fld>
            <a:endParaRPr b="0" lang="it-IT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hyperlink" Target="http://www.brera.inaf.it/~covino/DVG/NEW/A1002OSS.HTM" TargetMode="External"/><Relationship Id="rId2" Type="http://schemas.openxmlformats.org/officeDocument/2006/relationships/slide" Target="../slides/slide4.xml"/><Relationship Id="rId3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sldImg"/>
          </p:nvPr>
        </p:nvSpPr>
        <p:spPr>
          <a:xfrm>
            <a:off x="38124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457200" indent="-2984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b="0" lang="it" sz="1100" spc="-1" strike="noStrike">
                <a:latin typeface="Arial"/>
              </a:rPr>
              <a:t>Educazione umanistica. Nel periodo universitario a Pisa, scopre: isocronismo del moto pendolare. Costruisce Bilancetta idrostatica per misurare il peso specifico dei corpi.  </a:t>
            </a:r>
            <a:endParaRPr b="0" lang="it-IT" sz="1100" spc="-1" strike="noStrike">
              <a:latin typeface="Arial"/>
            </a:endParaRPr>
          </a:p>
          <a:p>
            <a:pPr marL="457200" indent="-2984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b="0" lang="it" sz="1100" spc="-1" strike="noStrike">
                <a:latin typeface="Arial"/>
              </a:rPr>
              <a:t>Veneto (libertà) </a:t>
            </a:r>
            <a:r>
              <a:rPr b="1" lang="it" sz="1100" spc="-1" strike="noStrike">
                <a:latin typeface="Arial"/>
              </a:rPr>
              <a:t>Paolo Sarpi &lt;-&gt; </a:t>
            </a:r>
            <a:r>
              <a:rPr b="0" i="1" lang="it" sz="1050" spc="-1" strike="noStrike">
                <a:solidFill>
                  <a:srgbClr val="202122"/>
                </a:solidFill>
                <a:highlight>
                  <a:srgbClr val="ffffff"/>
                </a:highlight>
                <a:latin typeface="Arial"/>
              </a:rPr>
              <a:t>Istoria del Concilio tridentino </a:t>
            </a:r>
            <a:endParaRPr b="0" lang="it-IT" sz="1050" spc="-1" strike="noStrike"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sldImg"/>
          </p:nvPr>
        </p:nvSpPr>
        <p:spPr>
          <a:xfrm>
            <a:off x="38124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it" sz="1100" spc="-1" strike="noStrike">
                <a:latin typeface="Arial"/>
              </a:rPr>
              <a:t>nuovi astri -&gt; satelliti di giove, saturno e il suo anello, le fasi di venere. </a:t>
            </a:r>
            <a:r>
              <a:rPr b="0" lang="it" sz="1100" spc="-1" strike="noStrike" u="sng">
                <a:solidFill>
                  <a:srgbClr val="000000"/>
                </a:solidFill>
                <a:uFillTx/>
                <a:latin typeface="Arial"/>
                <a:hlinkClick r:id="rId1"/>
              </a:rPr>
              <a:t>http://www.brera.inaf.it/~covino/DVG/NEW/A1002OSS.HTM</a:t>
            </a:r>
            <a:endParaRPr b="0" lang="it-IT" sz="11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it" sz="1100" spc="-1" strike="noStrike">
                <a:latin typeface="Arial"/>
              </a:rPr>
              <a:t>altre opere pag139</a:t>
            </a:r>
            <a:endParaRPr b="0" lang="it-IT" sz="11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it" sz="1100" spc="-1" strike="noStrike">
                <a:latin typeface="Arial"/>
              </a:rPr>
              <a:t>siderus nota -&gt; dubiti sulla ortodossia</a:t>
            </a:r>
            <a:endParaRPr b="0" lang="it-IT" sz="11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it" sz="1100" spc="-1" strike="noStrike">
                <a:latin typeface="Arial"/>
              </a:rPr>
              <a:t>Lettere copernicane -&gt; sant’uffizio</a:t>
            </a:r>
            <a:endParaRPr b="0" lang="it-IT" sz="1100" spc="-1" strike="noStrike"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sldImg"/>
          </p:nvPr>
        </p:nvSpPr>
        <p:spPr>
          <a:xfrm>
            <a:off x="38124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it" sz="1100" spc="-1" strike="noStrike">
                <a:latin typeface="Arial"/>
              </a:rPr>
              <a:t>immagine -&gt; conosciuta dalla fondazione al 1908 come Santa Inquisizione e successivamente come Sant'Uffizio, è l'organismo della Curia romana incaricato di promuovere e tutelare la dottrina della Chiesa cattolica. Eretto</a:t>
            </a:r>
            <a:r>
              <a:rPr b="0" lang="it" sz="1100" spc="-1" strike="noStrike">
                <a:latin typeface="Arial"/>
              </a:rPr>
              <a:t>	</a:t>
            </a:r>
            <a:r>
              <a:rPr b="0" lang="it" sz="1100" spc="-1" strike="noStrike">
                <a:latin typeface="Arial"/>
              </a:rPr>
              <a:t>21 luglio 1542.</a:t>
            </a:r>
            <a:endParaRPr b="0" lang="it-IT" sz="11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it" sz="1100" spc="-1" strike="noStrike">
                <a:latin typeface="Arial"/>
              </a:rPr>
              <a:t>SAGGIATORE </a:t>
            </a:r>
            <a:r>
              <a:rPr b="1" lang="it" sz="1100" spc="-1" strike="noStrike">
                <a:latin typeface="Arial"/>
              </a:rPr>
              <a:t>ANTIARISTOTELICO</a:t>
            </a:r>
            <a:r>
              <a:rPr b="0" lang="it" sz="1100" spc="-1" strike="noStrike">
                <a:latin typeface="Arial"/>
              </a:rPr>
              <a:t> (ARTISTOTELE è stato un filosofo dell’antica grecia che ha influenzato molto la chiesa cattolica odierna) E </a:t>
            </a:r>
            <a:r>
              <a:rPr b="1" lang="it" sz="1100" spc="-1" strike="noStrike">
                <a:latin typeface="Arial"/>
              </a:rPr>
              <a:t>ANTIDOGMATICO</a:t>
            </a:r>
            <a:r>
              <a:rPr b="0" lang="it" sz="1100" spc="-1" strike="noStrike">
                <a:latin typeface="Arial"/>
              </a:rPr>
              <a:t>. Lui era contrario all’ipse dixit, per sfondarlo utilizzava la matematica che era secondo lui la verità assoluta. Fatto sta che lui non metterà mai in dubbio la verità della fede. </a:t>
            </a:r>
            <a:endParaRPr b="0" lang="it-IT" sz="1100" spc="-1" strike="noStrike"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sldImg"/>
          </p:nvPr>
        </p:nvSpPr>
        <p:spPr>
          <a:xfrm>
            <a:off x="38124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it" sz="1100" spc="-1" strike="noStrike">
                <a:latin typeface="Arial"/>
              </a:rPr>
              <a:t>Urbano VIII -&gt; solo bozza del libro di galileo</a:t>
            </a:r>
            <a:endParaRPr b="0" lang="it-IT" sz="11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it" sz="1100" spc="-1" strike="noStrike">
                <a:latin typeface="Arial"/>
              </a:rPr>
              <a:t>Gli ultimi suoi anni di vita perde la vista e la figlia che lo aveva curato. Con la dettatura riesce a pubblicare nuovi libri </a:t>
            </a:r>
            <a:r>
              <a:rPr b="0" i="1" lang="it" sz="1100" spc="-1" strike="noStrike">
                <a:latin typeface="Arial"/>
              </a:rPr>
              <a:t>Discorsi e dimostrazioni matematiche sopra due nuove scienze</a:t>
            </a:r>
            <a:r>
              <a:rPr b="0" lang="it" sz="1100" spc="-1" strike="noStrike">
                <a:latin typeface="Arial"/>
              </a:rPr>
              <a:t> (vengono gettate le basi della meccanica razionale moderna) e </a:t>
            </a:r>
            <a:r>
              <a:rPr b="0" i="1" lang="it" sz="1100" spc="-1" strike="noStrike">
                <a:latin typeface="Arial"/>
              </a:rPr>
              <a:t>sul candore lunare</a:t>
            </a:r>
            <a:r>
              <a:rPr b="0" lang="it" sz="1100" spc="-1" strike="noStrike">
                <a:latin typeface="Arial"/>
              </a:rPr>
              <a:t>. Nel 1640 muore.</a:t>
            </a:r>
            <a:endParaRPr b="0" lang="it-IT" sz="1100" spc="-1" strike="noStrike"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sldImg"/>
          </p:nvPr>
        </p:nvSpPr>
        <p:spPr>
          <a:xfrm>
            <a:off x="38124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it" sz="1100" spc="-1" strike="noStrike">
                <a:latin typeface="Arial"/>
              </a:rPr>
              <a:t>Filippo Salviati fu uno scienziato italiano. Sagredo era l’amico che si era fatto in veneto. Simplicio è un nome inventato.</a:t>
            </a:r>
            <a:endParaRPr b="0" lang="it-IT" sz="11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it" sz="1100" spc="-1" strike="noStrike">
                <a:latin typeface="Arial"/>
              </a:rPr>
              <a:t>1° giorno - rapporto terra e gli astri 2° - autorità di aristotele 3° - il problema delle maree 4° - moto orbitale della terra intorno al Sole</a:t>
            </a:r>
            <a:endParaRPr b="0" lang="it-IT" sz="11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it" sz="1100" spc="-1" strike="noStrike">
                <a:latin typeface="Arial"/>
              </a:rPr>
              <a:t>Foto Tolomeo &lt;-&gt; un astronomo </a:t>
            </a:r>
            <a:endParaRPr b="0" lang="it-IT" sz="11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339840" y="2125800"/>
            <a:ext cx="8452800" cy="731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339840" y="2125800"/>
            <a:ext cx="8452800" cy="731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339840" y="2125800"/>
            <a:ext cx="8452800" cy="731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51;p13"/>
          <p:cNvSpPr/>
          <p:nvPr/>
        </p:nvSpPr>
        <p:spPr>
          <a:xfrm>
            <a:off x="0" y="0"/>
            <a:ext cx="9143640" cy="514332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rmAutofit fontScale="95000"/>
          </a:bodyPr>
          <a:p>
            <a:r>
              <a:rPr b="0" lang="it-IT" sz="4800" spc="-1" strike="noStrike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  <a:endParaRPr b="0" lang="it-IT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rm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B5E44FB7-9F5A-4994-AEF7-98D628663558}" type="slidenum">
              <a:rPr b="0" lang="it" sz="1000" spc="-1" strike="noStrike">
                <a:solidFill>
                  <a:srgbClr val="ffffff"/>
                </a:solidFill>
                <a:latin typeface="Arial"/>
                <a:ea typeface="Arial"/>
              </a:rPr>
              <a:t>&lt;numero&gt;</a:t>
            </a:fld>
            <a:endParaRPr b="0" lang="it-IT" sz="1000" spc="-1" strike="noStrike"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400" spc="-1" strike="noStrike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  <a:endParaRPr b="0" lang="it-IT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400" spc="-1" strike="noStrike">
                <a:solidFill>
                  <a:srgbClr val="000000"/>
                </a:solidFill>
                <a:latin typeface="Arial"/>
              </a:rPr>
              <a:t>Secondo livello struttura</a:t>
            </a:r>
            <a:endParaRPr b="0" lang="it-IT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400" spc="-1" strike="noStrike">
                <a:solidFill>
                  <a:srgbClr val="000000"/>
                </a:solidFill>
                <a:latin typeface="Arial"/>
              </a:rPr>
              <a:t>Terzo livello struttura</a:t>
            </a:r>
            <a:endParaRPr b="0" lang="it-IT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400" spc="-1" strike="noStrike">
                <a:solidFill>
                  <a:srgbClr val="000000"/>
                </a:solidFill>
                <a:latin typeface="Arial"/>
              </a:rPr>
              <a:t>Quarto livello struttura</a:t>
            </a:r>
            <a:endParaRPr b="0" lang="it-IT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Settimo livello </a:t>
            </a: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36;p9"/>
          <p:cNvSpPr/>
          <p:nvPr/>
        </p:nvSpPr>
        <p:spPr>
          <a:xfrm>
            <a:off x="4572000" y="0"/>
            <a:ext cx="4571640" cy="514332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265680" y="1233000"/>
            <a:ext cx="4044960" cy="148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rmAutofit fontScale="67000"/>
          </a:bodyPr>
          <a:p>
            <a:r>
              <a:rPr b="0" lang="it-IT" sz="4200" spc="-1" strike="noStrike">
                <a:solidFill>
                  <a:srgbClr val="000000"/>
                </a:solidFill>
                <a:latin typeface="Arial"/>
              </a:rPr>
              <a:t>Fai clic per </a:t>
            </a:r>
            <a:r>
              <a:rPr b="0" lang="it-IT" sz="4200" spc="-1" strike="noStrike">
                <a:solidFill>
                  <a:srgbClr val="000000"/>
                </a:solidFill>
                <a:latin typeface="Arial"/>
              </a:rPr>
              <a:t>modificare il </a:t>
            </a:r>
            <a:r>
              <a:rPr b="0" lang="it-IT" sz="4200" spc="-1" strike="noStrike">
                <a:solidFill>
                  <a:srgbClr val="000000"/>
                </a:solidFill>
                <a:latin typeface="Arial"/>
              </a:rPr>
              <a:t>formato del </a:t>
            </a:r>
            <a:r>
              <a:rPr b="0" lang="it-IT" sz="4200" spc="-1" strike="noStrike">
                <a:solidFill>
                  <a:srgbClr val="000000"/>
                </a:solidFill>
                <a:latin typeface="Arial"/>
              </a:rPr>
              <a:t>testo del titolo</a:t>
            </a:r>
            <a:endParaRPr b="0" lang="it-IT" sz="4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939560" y="723960"/>
            <a:ext cx="3836520" cy="36946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rmAutofit fontScale="92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Secondo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Terzo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Quarto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Quinto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Sesto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Settimo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rm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3D9B0166-1A2F-4860-B43B-2F392D57AB23}" type="slidenum">
              <a:rPr b="0" lang="it" sz="1000" spc="-1" strike="noStrike">
                <a:solidFill>
                  <a:srgbClr val="595959"/>
                </a:solidFill>
                <a:latin typeface="Arial"/>
                <a:ea typeface="Arial"/>
              </a:rPr>
              <a:t>&lt;numero&gt;</a:t>
            </a:fld>
            <a:endParaRPr b="0" lang="it-IT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 fontScale="91000"/>
          </a:bodyPr>
          <a:p>
            <a:r>
              <a:rPr b="0" lang="it-IT" sz="2800" spc="-1" strike="noStrike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Secondo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Terzo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Quarto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Quinto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Sesto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Settimo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rm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20ABC2C3-BFB1-4805-93B0-AAD5620BB093}" type="slidenum">
              <a:rPr b="0" lang="it" sz="1000" spc="-1" strike="noStrike">
                <a:solidFill>
                  <a:srgbClr val="595959"/>
                </a:solidFill>
                <a:latin typeface="Arial"/>
                <a:ea typeface="Arial"/>
              </a:rPr>
              <a:t>&lt;numero&gt;</a:t>
            </a:fld>
            <a:endParaRPr b="0" lang="it-IT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slideLayout" Target="../slideLayouts/slideLayout27.xml"/><Relationship Id="rId5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gif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slideLayout" Target="../slideLayouts/slideLayout27.xml"/><Relationship Id="rId5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27.xml"/><Relationship Id="rId4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image" Target="../media/image12.pn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6" Type="http://schemas.openxmlformats.org/officeDocument/2006/relationships/slideLayout" Target="../slideLayouts/slideLayout27.xml"/><Relationship Id="rId7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slideLayout" Target="../slideLayouts/slideLayout27.xml"/><Relationship Id="rId6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59;p14" descr=""/>
          <p:cNvPicPr/>
          <p:nvPr/>
        </p:nvPicPr>
        <p:blipFill>
          <a:blip r:embed="rId1">
            <a:alphaModFix amt="65000"/>
          </a:blip>
          <a:srcRect l="0" t="26226" r="0" b="26222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ln w="0">
            <a:noFill/>
          </a:ln>
        </p:spPr>
      </p:pic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rm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it" sz="4800" spc="-1" strike="noStrike">
                <a:solidFill>
                  <a:srgbClr val="ffffff"/>
                </a:solidFill>
                <a:latin typeface="Merriweather Black"/>
                <a:ea typeface="Merriweather Black"/>
              </a:rPr>
              <a:t>Galileo Galilei</a:t>
            </a:r>
            <a:endParaRPr b="0" lang="it-IT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subTitle"/>
          </p:nvPr>
        </p:nvSpPr>
        <p:spPr>
          <a:xfrm>
            <a:off x="339840" y="3856680"/>
            <a:ext cx="8452800" cy="3618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 fontScale="58000"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it" sz="2000" spc="-1" strike="noStrike">
                <a:solidFill>
                  <a:srgbClr val="ffffff"/>
                </a:solidFill>
                <a:latin typeface="Merriweather Black"/>
                <a:ea typeface="Merriweather Black"/>
              </a:rPr>
              <a:t>Incontro tra letteratura e scienza </a:t>
            </a:r>
            <a:endParaRPr b="0" lang="it-IT" sz="2000" spc="-1" strike="noStrike">
              <a:latin typeface="Arial"/>
            </a:endParaRPr>
          </a:p>
        </p:txBody>
      </p:sp>
    </p:spTree>
  </p:cSld>
  <p:transition spd="slow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265680" y="1233000"/>
            <a:ext cx="4044960" cy="148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it" sz="4200" spc="-1" strike="noStrike">
                <a:solidFill>
                  <a:srgbClr val="000000"/>
                </a:solidFill>
                <a:latin typeface="Merriweather Black"/>
                <a:ea typeface="Merriweather Black"/>
              </a:rPr>
              <a:t>Indice</a:t>
            </a:r>
            <a:endParaRPr b="0" lang="it-IT" sz="4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4939560" y="723960"/>
            <a:ext cx="3836520" cy="36946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rmAutofit/>
          </a:bodyPr>
          <a:p>
            <a:pPr marL="457200" indent="-343080">
              <a:lnSpc>
                <a:spcPct val="115000"/>
              </a:lnSpc>
              <a:buClr>
                <a:srgbClr val="595959"/>
              </a:buClr>
              <a:buFont typeface="Merriweather"/>
              <a:buChar char="❖"/>
            </a:pPr>
            <a:r>
              <a:rPr b="1" lang="it" sz="1800" spc="-1" strike="noStrike">
                <a:solidFill>
                  <a:srgbClr val="595959"/>
                </a:solidFill>
                <a:latin typeface="Merriweather"/>
                <a:ea typeface="Merriweather"/>
              </a:rPr>
              <a:t>Biografia (3)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1" marL="914400" indent="-317520">
              <a:lnSpc>
                <a:spcPct val="115000"/>
              </a:lnSpc>
              <a:buClr>
                <a:srgbClr val="595959"/>
              </a:buClr>
              <a:buFont typeface="Merriweather"/>
              <a:buChar char="➢"/>
            </a:pPr>
            <a:r>
              <a:rPr b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Gli anni fiorenti e il conflitto con la chiesa (4)</a:t>
            </a:r>
            <a:endParaRPr b="0" lang="it-IT" sz="1400" spc="-1" strike="noStrike">
              <a:solidFill>
                <a:srgbClr val="000000"/>
              </a:solidFill>
              <a:latin typeface="Arial"/>
            </a:endParaRPr>
          </a:p>
          <a:p>
            <a:pPr marL="457200" indent="-343080">
              <a:lnSpc>
                <a:spcPct val="115000"/>
              </a:lnSpc>
              <a:buClr>
                <a:srgbClr val="595959"/>
              </a:buClr>
              <a:buFont typeface="Merriweather"/>
              <a:buChar char="❖"/>
            </a:pPr>
            <a:r>
              <a:rPr b="1" lang="it" sz="1800" spc="-1" strike="noStrike">
                <a:solidFill>
                  <a:srgbClr val="595959"/>
                </a:solidFill>
                <a:latin typeface="Merriweather"/>
                <a:ea typeface="Merriweather"/>
              </a:rPr>
              <a:t>Il Saggiatore (5)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3080">
              <a:lnSpc>
                <a:spcPct val="115000"/>
              </a:lnSpc>
              <a:buClr>
                <a:srgbClr val="595959"/>
              </a:buClr>
              <a:buFont typeface="Merriweather"/>
              <a:buChar char="❖"/>
            </a:pPr>
            <a:r>
              <a:rPr b="1" lang="it" sz="1800" spc="-1" strike="noStrike">
                <a:solidFill>
                  <a:srgbClr val="595959"/>
                </a:solidFill>
                <a:latin typeface="Merriweather"/>
                <a:ea typeface="Merriweather"/>
              </a:rPr>
              <a:t>Il Dialogo sopra i due massimi sistemi del mondo, tolemaico e copernicano (6)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1" marL="914400" indent="-317520">
              <a:lnSpc>
                <a:spcPct val="115000"/>
              </a:lnSpc>
              <a:buClr>
                <a:srgbClr val="595959"/>
              </a:buClr>
              <a:buFont typeface="Merriweather"/>
              <a:buChar char="➢"/>
            </a:pPr>
            <a:r>
              <a:rPr b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Struttura: Il Dialogo sopra i due massimi sistemi (7)</a:t>
            </a:r>
            <a:endParaRPr b="0" lang="it-IT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4122720" cy="572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 fontScale="91000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it" sz="2800" spc="-1" strike="noStrike">
                <a:solidFill>
                  <a:srgbClr val="000000"/>
                </a:solidFill>
                <a:latin typeface="Merriweather Black"/>
                <a:ea typeface="Merriweather Black"/>
              </a:rPr>
              <a:t>Biografia</a:t>
            </a:r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259880" cy="1120320"/>
          </a:xfrm>
          <a:prstGeom prst="rect">
            <a:avLst/>
          </a:prstGeom>
          <a:noFill/>
          <a:ln w="28440">
            <a:solidFill>
              <a:srgbClr val="000000"/>
            </a:solidFill>
            <a:round/>
          </a:ln>
        </p:spPr>
        <p:txBody>
          <a:bodyPr tIns="91440" bIns="91440" anchor="t">
            <a:normAutofit fontScale="87000"/>
          </a:bodyPr>
          <a:p>
            <a:pPr>
              <a:lnSpc>
                <a:spcPct val="150000"/>
              </a:lnSpc>
              <a:spcAft>
                <a:spcPts val="1199"/>
              </a:spcAft>
              <a:tabLst>
                <a:tab algn="l" pos="0"/>
              </a:tabLst>
            </a:pPr>
            <a:r>
              <a:rPr b="0" lang="it" sz="1800" spc="-1" strike="noStrike">
                <a:solidFill>
                  <a:srgbClr val="595959"/>
                </a:solidFill>
                <a:latin typeface="Merriweather"/>
                <a:ea typeface="Merriweather"/>
              </a:rPr>
              <a:t>Nasce e studia a </a:t>
            </a:r>
            <a:r>
              <a:rPr b="0" i="1" lang="it" sz="1800" spc="-1" strike="noStrike">
                <a:solidFill>
                  <a:srgbClr val="595959"/>
                </a:solidFill>
                <a:latin typeface="Merriweather"/>
                <a:ea typeface="Merriweather"/>
              </a:rPr>
              <a:t>Pisa</a:t>
            </a:r>
            <a:r>
              <a:rPr b="0" lang="it" sz="1800" spc="-1" strike="noStrike">
                <a:solidFill>
                  <a:srgbClr val="595959"/>
                </a:solidFill>
                <a:latin typeface="Merriweather"/>
                <a:ea typeface="Merriweather"/>
              </a:rPr>
              <a:t>, si dedica allo studio della </a:t>
            </a:r>
            <a:r>
              <a:rPr b="1" lang="it" sz="1800" spc="-1" strike="noStrike">
                <a:solidFill>
                  <a:srgbClr val="595959"/>
                </a:solidFill>
                <a:latin typeface="Merriweather"/>
                <a:ea typeface="Merriweather"/>
              </a:rPr>
              <a:t>matematica</a:t>
            </a:r>
            <a:r>
              <a:rPr b="0" lang="it" sz="1800" spc="-1" strike="noStrike">
                <a:solidFill>
                  <a:srgbClr val="595959"/>
                </a:solidFill>
                <a:latin typeface="Merriweather"/>
                <a:ea typeface="Merriweather"/>
              </a:rPr>
              <a:t> e della </a:t>
            </a:r>
            <a:r>
              <a:rPr b="1" lang="it" sz="1800" spc="-1" strike="noStrike">
                <a:solidFill>
                  <a:srgbClr val="595959"/>
                </a:solidFill>
                <a:latin typeface="Merriweather"/>
                <a:ea typeface="Merriweather"/>
              </a:rPr>
              <a:t>fisica</a:t>
            </a:r>
            <a:r>
              <a:rPr b="0" lang="it" sz="1800" spc="-1" strike="noStrike">
                <a:solidFill>
                  <a:srgbClr val="595959"/>
                </a:solidFill>
                <a:latin typeface="Merriweather"/>
                <a:ea typeface="Merriweather"/>
              </a:rPr>
              <a:t>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2" name="Google Shape;74;p16" descr=""/>
          <p:cNvPicPr/>
          <p:nvPr/>
        </p:nvPicPr>
        <p:blipFill>
          <a:blip r:embed="rId1"/>
          <a:stretch/>
        </p:blipFill>
        <p:spPr>
          <a:xfrm>
            <a:off x="7295400" y="668160"/>
            <a:ext cx="1164600" cy="1164600"/>
          </a:xfrm>
          <a:prstGeom prst="rect">
            <a:avLst/>
          </a:prstGeom>
          <a:ln w="38100">
            <a:solidFill>
              <a:srgbClr val="000000"/>
            </a:solidFill>
            <a:round/>
          </a:ln>
        </p:spPr>
      </p:pic>
      <p:sp>
        <p:nvSpPr>
          <p:cNvPr id="133" name="Google Shape;75;p16"/>
          <p:cNvSpPr/>
          <p:nvPr/>
        </p:nvSpPr>
        <p:spPr>
          <a:xfrm rot="5400000">
            <a:off x="4457880" y="-1809720"/>
            <a:ext cx="951840" cy="5907960"/>
          </a:xfrm>
          <a:prstGeom prst="bentConnector4">
            <a:avLst>
              <a:gd name="adj1" fmla="val -25008"/>
              <a:gd name="adj2" fmla="val 54930"/>
            </a:avLst>
          </a:prstGeom>
          <a:noFill/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4" name="Google Shape;76;p16"/>
          <p:cNvSpPr/>
          <p:nvPr/>
        </p:nvSpPr>
        <p:spPr>
          <a:xfrm>
            <a:off x="333720" y="2516040"/>
            <a:ext cx="4237920" cy="2444040"/>
          </a:xfrm>
          <a:prstGeom prst="rect">
            <a:avLst/>
          </a:prstGeom>
          <a:noFill/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it" sz="1650" spc="-1" strike="noStrike">
                <a:solidFill>
                  <a:srgbClr val="595959"/>
                </a:solidFill>
                <a:latin typeface="Merriweather"/>
                <a:ea typeface="Merriweather"/>
              </a:rPr>
              <a:t>Si trasferisce a </a:t>
            </a:r>
            <a:r>
              <a:rPr b="0" i="1" lang="it" sz="1650" spc="-1" strike="noStrike">
                <a:solidFill>
                  <a:srgbClr val="595959"/>
                </a:solidFill>
                <a:latin typeface="Merriweather"/>
                <a:ea typeface="Merriweather"/>
              </a:rPr>
              <a:t>Padova</a:t>
            </a:r>
            <a:r>
              <a:rPr b="0" lang="it" sz="1650" spc="-1" strike="noStrike">
                <a:solidFill>
                  <a:srgbClr val="595959"/>
                </a:solidFill>
                <a:latin typeface="Merriweather"/>
                <a:ea typeface="Merriweather"/>
              </a:rPr>
              <a:t>, e lì compie le sue più grandi </a:t>
            </a:r>
            <a:r>
              <a:rPr b="1" lang="it" sz="1650" spc="-1" strike="noStrike">
                <a:solidFill>
                  <a:srgbClr val="595959"/>
                </a:solidFill>
                <a:latin typeface="Merriweather"/>
                <a:ea typeface="Merriweather"/>
              </a:rPr>
              <a:t>scoperte</a:t>
            </a:r>
            <a:r>
              <a:rPr b="0" lang="it" sz="1650" spc="-1" strike="noStrike">
                <a:solidFill>
                  <a:srgbClr val="595959"/>
                </a:solidFill>
                <a:latin typeface="Merriweather"/>
                <a:ea typeface="Merriweather"/>
              </a:rPr>
              <a:t> scientifiche e </a:t>
            </a:r>
            <a:r>
              <a:rPr b="1" lang="it" sz="1650" spc="-1" strike="noStrike">
                <a:solidFill>
                  <a:srgbClr val="595959"/>
                </a:solidFill>
                <a:latin typeface="Merriweather"/>
                <a:ea typeface="Merriweather"/>
              </a:rPr>
              <a:t>opere</a:t>
            </a:r>
            <a:r>
              <a:rPr b="0" lang="it" sz="1650" spc="-1" strike="noStrike">
                <a:solidFill>
                  <a:srgbClr val="595959"/>
                </a:solidFill>
                <a:latin typeface="Merriweather"/>
                <a:ea typeface="Merriweather"/>
              </a:rPr>
              <a:t> letterarie. Qui rimane 18 anni e trascorre il suo periodo più fiorente, grazie alle amicizie ottenute e alla libertà di espressione che vigeva.</a:t>
            </a:r>
            <a:endParaRPr b="0" lang="it-IT" sz="1650" spc="-1" strike="noStrike">
              <a:latin typeface="Arial"/>
            </a:endParaRPr>
          </a:p>
        </p:txBody>
      </p:sp>
      <p:sp>
        <p:nvSpPr>
          <p:cNvPr id="135" name="Google Shape;77;p16"/>
          <p:cNvSpPr/>
          <p:nvPr/>
        </p:nvSpPr>
        <p:spPr>
          <a:xfrm flipH="1">
            <a:off x="1972800" y="2860200"/>
            <a:ext cx="4561920" cy="9864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36" name="Google Shape;78;p16" descr=""/>
          <p:cNvPicPr/>
          <p:nvPr/>
        </p:nvPicPr>
        <p:blipFill>
          <a:blip r:embed="rId2"/>
          <a:stretch/>
        </p:blipFill>
        <p:spPr>
          <a:xfrm>
            <a:off x="6557040" y="2255400"/>
            <a:ext cx="1746360" cy="1164600"/>
          </a:xfrm>
          <a:prstGeom prst="rect">
            <a:avLst/>
          </a:prstGeom>
          <a:ln w="38100">
            <a:solidFill>
              <a:srgbClr val="000000"/>
            </a:solidFill>
            <a:round/>
          </a:ln>
        </p:spPr>
      </p:pic>
      <p:pic>
        <p:nvPicPr>
          <p:cNvPr id="137" name="Google Shape;79;p16" descr=""/>
          <p:cNvPicPr/>
          <p:nvPr/>
        </p:nvPicPr>
        <p:blipFill>
          <a:blip r:embed="rId3"/>
          <a:stretch/>
        </p:blipFill>
        <p:spPr>
          <a:xfrm>
            <a:off x="6945480" y="3600000"/>
            <a:ext cx="969840" cy="1293120"/>
          </a:xfrm>
          <a:prstGeom prst="rect">
            <a:avLst/>
          </a:prstGeom>
          <a:ln w="28575">
            <a:solidFill>
              <a:srgbClr val="000000"/>
            </a:solidFill>
            <a:round/>
          </a:ln>
        </p:spPr>
      </p:pic>
      <p:sp>
        <p:nvSpPr>
          <p:cNvPr id="138" name="Google Shape;80;p16"/>
          <p:cNvSpPr/>
          <p:nvPr/>
        </p:nvSpPr>
        <p:spPr>
          <a:xfrm flipH="1">
            <a:off x="1481040" y="4279680"/>
            <a:ext cx="5464080" cy="22032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nodeType="with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nodeType="with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1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nodeType="with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" dur="1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nodeType="with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nodeType="click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2" dur="1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nodeType="with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5" dur="10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0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3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6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9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2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5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 fontScale="91000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it" sz="2800" spc="-1" strike="noStrike">
                <a:solidFill>
                  <a:srgbClr val="000000"/>
                </a:solidFill>
                <a:latin typeface="Merriweather Black"/>
                <a:ea typeface="Merriweather Black"/>
              </a:rPr>
              <a:t>Gli anni fiorenti e il conflitto con la chiesa</a:t>
            </a:r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311760" y="1201680"/>
            <a:ext cx="4259880" cy="1808280"/>
          </a:xfrm>
          <a:prstGeom prst="rect">
            <a:avLst/>
          </a:prstGeom>
          <a:noFill/>
          <a:ln w="28440">
            <a:solidFill>
              <a:srgbClr val="000000"/>
            </a:solidFill>
            <a:round/>
          </a:ln>
        </p:spPr>
        <p:txBody>
          <a:bodyPr tIns="91440" bIns="91440" anchor="t">
            <a:normAutofit fontScale="79000"/>
          </a:bodyPr>
          <a:p>
            <a:pPr>
              <a:lnSpc>
                <a:spcPct val="150000"/>
              </a:lnSpc>
              <a:spcAft>
                <a:spcPts val="1199"/>
              </a:spcAft>
              <a:tabLst>
                <a:tab algn="l" pos="0"/>
              </a:tabLst>
            </a:pPr>
            <a:r>
              <a:rPr b="0" lang="it" sz="1800" spc="-1" strike="noStrike">
                <a:solidFill>
                  <a:srgbClr val="595959"/>
                </a:solidFill>
                <a:latin typeface="Merriweather"/>
                <a:ea typeface="Merriweather"/>
              </a:rPr>
              <a:t>Negli anni a Padova, perfeziona il </a:t>
            </a:r>
            <a:r>
              <a:rPr b="1" lang="it" sz="1800" spc="-1" strike="noStrike">
                <a:solidFill>
                  <a:srgbClr val="595959"/>
                </a:solidFill>
                <a:latin typeface="Merriweather"/>
                <a:ea typeface="Merriweather"/>
              </a:rPr>
              <a:t>cannocchiale olandese</a:t>
            </a:r>
            <a:r>
              <a:rPr b="0" lang="it" sz="1800" spc="-1" strike="noStrike">
                <a:solidFill>
                  <a:srgbClr val="595959"/>
                </a:solidFill>
                <a:latin typeface="Merriweather"/>
                <a:ea typeface="Merriweather"/>
              </a:rPr>
              <a:t> che gli permette di compiere svariate scoperte, per esempio: l’esistenza di </a:t>
            </a:r>
            <a:r>
              <a:rPr b="0" i="1" lang="it" sz="1800" spc="-1" strike="noStrike">
                <a:solidFill>
                  <a:srgbClr val="595959"/>
                </a:solidFill>
                <a:latin typeface="Merriweather"/>
                <a:ea typeface="Merriweather"/>
              </a:rPr>
              <a:t>nuovi astri</a:t>
            </a:r>
            <a:r>
              <a:rPr b="0" lang="it" sz="1800" spc="-1" strike="noStrike">
                <a:solidFill>
                  <a:srgbClr val="595959"/>
                </a:solidFill>
                <a:latin typeface="Merriweather"/>
                <a:ea typeface="Merriweather"/>
              </a:rPr>
              <a:t> e delle </a:t>
            </a:r>
            <a:r>
              <a:rPr b="0" i="1" lang="it" sz="1800" spc="-1" strike="noStrike">
                <a:solidFill>
                  <a:srgbClr val="595959"/>
                </a:solidFill>
                <a:latin typeface="Merriweather"/>
                <a:ea typeface="Merriweather"/>
              </a:rPr>
              <a:t>macchie lunari</a:t>
            </a:r>
            <a:r>
              <a:rPr b="0" lang="it" sz="1800" spc="-1" strike="noStrike">
                <a:solidFill>
                  <a:srgbClr val="595959"/>
                </a:solidFill>
                <a:latin typeface="Merriweather"/>
                <a:ea typeface="Merriweather"/>
              </a:rPr>
              <a:t>.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1" name="Google Shape;87;p17" descr=""/>
          <p:cNvPicPr/>
          <p:nvPr/>
        </p:nvPicPr>
        <p:blipFill>
          <a:blip r:embed="rId1"/>
          <a:stretch/>
        </p:blipFill>
        <p:spPr>
          <a:xfrm>
            <a:off x="4845600" y="1017720"/>
            <a:ext cx="606240" cy="909720"/>
          </a:xfrm>
          <a:prstGeom prst="rect">
            <a:avLst/>
          </a:prstGeom>
          <a:ln w="28575">
            <a:solidFill>
              <a:srgbClr val="000000"/>
            </a:solidFill>
            <a:round/>
          </a:ln>
        </p:spPr>
      </p:pic>
      <p:sp>
        <p:nvSpPr>
          <p:cNvPr id="142" name="Google Shape;88;p17"/>
          <p:cNvSpPr/>
          <p:nvPr/>
        </p:nvSpPr>
        <p:spPr>
          <a:xfrm>
            <a:off x="427320" y="1888920"/>
            <a:ext cx="4865760" cy="7452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59595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3" name="Google Shape;89;p17"/>
          <p:cNvSpPr/>
          <p:nvPr/>
        </p:nvSpPr>
        <p:spPr>
          <a:xfrm>
            <a:off x="5308200" y="2112120"/>
            <a:ext cx="3555360" cy="1690200"/>
          </a:xfrm>
          <a:prstGeom prst="rect">
            <a:avLst/>
          </a:prstGeom>
          <a:noFill/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it" sz="1650" spc="-1" strike="noStrike">
                <a:solidFill>
                  <a:srgbClr val="595959"/>
                </a:solidFill>
                <a:latin typeface="Merriweather"/>
                <a:ea typeface="Merriweather"/>
              </a:rPr>
              <a:t>Pubblica il </a:t>
            </a:r>
            <a:r>
              <a:rPr b="1" lang="it" sz="1650" spc="-1" strike="noStrike">
                <a:solidFill>
                  <a:srgbClr val="595959"/>
                </a:solidFill>
                <a:latin typeface="Merriweather"/>
                <a:ea typeface="Merriweather"/>
              </a:rPr>
              <a:t>Sidereus Nuncius</a:t>
            </a:r>
            <a:r>
              <a:rPr b="0" lang="it" sz="1650" spc="-1" strike="noStrike">
                <a:solidFill>
                  <a:srgbClr val="595959"/>
                </a:solidFill>
                <a:latin typeface="Merriweather"/>
                <a:ea typeface="Merriweather"/>
              </a:rPr>
              <a:t> e altre opere in cui conferma in modo implicito la </a:t>
            </a:r>
            <a:r>
              <a:rPr b="0" i="1" lang="it" sz="1650" spc="-1" strike="noStrike">
                <a:solidFill>
                  <a:srgbClr val="595959"/>
                </a:solidFill>
                <a:latin typeface="Merriweather"/>
                <a:ea typeface="Merriweather"/>
              </a:rPr>
              <a:t>teoria eliocentrica</a:t>
            </a:r>
            <a:r>
              <a:rPr b="0" lang="it" sz="1650" spc="-1" strike="noStrike">
                <a:solidFill>
                  <a:srgbClr val="595959"/>
                </a:solidFill>
                <a:latin typeface="Merriweather"/>
                <a:ea typeface="Merriweather"/>
              </a:rPr>
              <a:t>. </a:t>
            </a:r>
            <a:endParaRPr b="0" lang="it-IT" sz="1650" spc="-1" strike="noStrike">
              <a:latin typeface="Arial"/>
            </a:endParaRPr>
          </a:p>
        </p:txBody>
      </p:sp>
      <p:sp>
        <p:nvSpPr>
          <p:cNvPr id="144" name="Google Shape;90;p17"/>
          <p:cNvSpPr/>
          <p:nvPr/>
        </p:nvSpPr>
        <p:spPr>
          <a:xfrm>
            <a:off x="336960" y="3375360"/>
            <a:ext cx="4234680" cy="1141560"/>
          </a:xfrm>
          <a:prstGeom prst="rect">
            <a:avLst/>
          </a:prstGeom>
          <a:noFill/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Tra il 1613-5 scrive le famose “</a:t>
            </a:r>
            <a:r>
              <a:rPr b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Lettere copernicane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” in cui sostiene che la divisione tra </a:t>
            </a:r>
            <a:r>
              <a:rPr b="0" i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scienza e fede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 è inevitabile. </a:t>
            </a:r>
            <a:endParaRPr b="0" lang="it-IT" sz="1400" spc="-1" strike="noStrike">
              <a:latin typeface="Arial"/>
            </a:endParaRPr>
          </a:p>
        </p:txBody>
      </p:sp>
      <p:sp>
        <p:nvSpPr>
          <p:cNvPr id="145" name="Google Shape;91;p17"/>
          <p:cNvSpPr/>
          <p:nvPr/>
        </p:nvSpPr>
        <p:spPr>
          <a:xfrm>
            <a:off x="4572000" y="2106000"/>
            <a:ext cx="735840" cy="796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46" name="Google Shape;92;p17"/>
          <p:cNvSpPr/>
          <p:nvPr/>
        </p:nvSpPr>
        <p:spPr>
          <a:xfrm flipH="1">
            <a:off x="4572000" y="2902680"/>
            <a:ext cx="735840" cy="9954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147" name="Google Shape;93;p17" descr=""/>
          <p:cNvPicPr/>
          <p:nvPr/>
        </p:nvPicPr>
        <p:blipFill>
          <a:blip r:embed="rId2"/>
          <a:stretch/>
        </p:blipFill>
        <p:spPr>
          <a:xfrm>
            <a:off x="8104680" y="897840"/>
            <a:ext cx="920160" cy="1082160"/>
          </a:xfrm>
          <a:prstGeom prst="rect">
            <a:avLst/>
          </a:prstGeom>
          <a:ln w="28575">
            <a:solidFill>
              <a:srgbClr val="000000"/>
            </a:solidFill>
            <a:round/>
          </a:ln>
        </p:spPr>
      </p:pic>
      <p:sp>
        <p:nvSpPr>
          <p:cNvPr id="148" name="Google Shape;94;p17"/>
          <p:cNvSpPr/>
          <p:nvPr/>
        </p:nvSpPr>
        <p:spPr>
          <a:xfrm rot="5400000">
            <a:off x="6165360" y="1252800"/>
            <a:ext cx="1672200" cy="3126240"/>
          </a:xfrm>
          <a:prstGeom prst="bentConnector2">
            <a:avLst/>
          </a:prstGeom>
          <a:noFill/>
          <a:ln w="9525">
            <a:solidFill>
              <a:srgbClr val="595959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49" name="Google Shape;95;p17" descr=""/>
          <p:cNvPicPr/>
          <p:nvPr/>
        </p:nvPicPr>
        <p:blipFill>
          <a:blip r:embed="rId3"/>
          <a:stretch/>
        </p:blipFill>
        <p:spPr>
          <a:xfrm>
            <a:off x="5557320" y="3957840"/>
            <a:ext cx="1442880" cy="1082160"/>
          </a:xfrm>
          <a:prstGeom prst="rect">
            <a:avLst/>
          </a:prstGeom>
          <a:ln w="28575">
            <a:solidFill>
              <a:srgbClr val="000000"/>
            </a:solidFill>
            <a:round/>
          </a:ln>
        </p:spPr>
      </p:pic>
      <p:sp>
        <p:nvSpPr>
          <p:cNvPr id="150" name="Google Shape;96;p17"/>
          <p:cNvSpPr/>
          <p:nvPr/>
        </p:nvSpPr>
        <p:spPr>
          <a:xfrm rot="10800000">
            <a:off x="720000" y="4388040"/>
            <a:ext cx="4813560" cy="7956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595959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6" dur="indefinite" restart="never" nodeType="tmRoot">
          <p:childTnLst>
            <p:seq>
              <p:cTn id="67" dur="indefinite" nodeType="mainSeq">
                <p:childTnLst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2"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nodeType="click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7" dur="10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2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0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8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3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nodeType="with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6" dur="1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1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nodeType="click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6"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1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4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 fontScale="91000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it" sz="2800" spc="-1" strike="noStrike">
                <a:solidFill>
                  <a:srgbClr val="000000"/>
                </a:solidFill>
                <a:latin typeface="Merriweather Black"/>
                <a:ea typeface="Merriweather Black"/>
              </a:rPr>
              <a:t>Il Saggiatore</a:t>
            </a:r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Google Shape;102;p18"/>
          <p:cNvSpPr/>
          <p:nvPr/>
        </p:nvSpPr>
        <p:spPr>
          <a:xfrm>
            <a:off x="326520" y="1284120"/>
            <a:ext cx="3360960" cy="1461240"/>
          </a:xfrm>
          <a:prstGeom prst="rect">
            <a:avLst/>
          </a:prstGeom>
          <a:noFill/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Viene condannato dal </a:t>
            </a:r>
            <a:r>
              <a:rPr b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Sant'Uffizio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 nel 1616 come eretico. Non si arrende e continua con le sue ricerche. </a:t>
            </a:r>
            <a:endParaRPr b="0" lang="it-IT" sz="1400" spc="-1" strike="noStrike">
              <a:latin typeface="Arial"/>
            </a:endParaRPr>
          </a:p>
        </p:txBody>
      </p:sp>
      <p:pic>
        <p:nvPicPr>
          <p:cNvPr id="153" name="Google Shape;103;p18" descr=""/>
          <p:cNvPicPr/>
          <p:nvPr/>
        </p:nvPicPr>
        <p:blipFill>
          <a:blip r:embed="rId1"/>
          <a:stretch/>
        </p:blipFill>
        <p:spPr>
          <a:xfrm>
            <a:off x="4140000" y="594360"/>
            <a:ext cx="1705680" cy="1374840"/>
          </a:xfrm>
          <a:prstGeom prst="rect">
            <a:avLst/>
          </a:prstGeom>
          <a:ln w="28575">
            <a:solidFill>
              <a:srgbClr val="000000"/>
            </a:solidFill>
            <a:round/>
          </a:ln>
        </p:spPr>
      </p:pic>
      <p:sp>
        <p:nvSpPr>
          <p:cNvPr id="154" name="Google Shape;104;p18"/>
          <p:cNvSpPr/>
          <p:nvPr/>
        </p:nvSpPr>
        <p:spPr>
          <a:xfrm flipH="1">
            <a:off x="2468160" y="1260000"/>
            <a:ext cx="1671480" cy="465120"/>
          </a:xfrm>
          <a:prstGeom prst="bentConnector3">
            <a:avLst>
              <a:gd name="adj1" fmla="val 33691"/>
            </a:avLst>
          </a:prstGeom>
          <a:noFill/>
          <a:ln w="9525">
            <a:solidFill>
              <a:srgbClr val="59595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5" name="Google Shape;105;p18"/>
          <p:cNvSpPr/>
          <p:nvPr/>
        </p:nvSpPr>
        <p:spPr>
          <a:xfrm>
            <a:off x="4592880" y="2554200"/>
            <a:ext cx="4223880" cy="1461240"/>
          </a:xfrm>
          <a:prstGeom prst="rect">
            <a:avLst/>
          </a:prstGeom>
          <a:noFill/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Nasce il </a:t>
            </a:r>
            <a:r>
              <a:rPr b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Saggiatore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, un libro che critica la posizione di </a:t>
            </a:r>
            <a:r>
              <a:rPr b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Orazio Grassi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 in </a:t>
            </a:r>
            <a:r>
              <a:rPr b="0" i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Libra astronomica ac philosophica 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sull’apparizione delle comete. </a:t>
            </a:r>
            <a:endParaRPr b="0" lang="it-IT" sz="1400" spc="-1" strike="noStrike">
              <a:latin typeface="Arial"/>
            </a:endParaRPr>
          </a:p>
        </p:txBody>
      </p:sp>
      <p:pic>
        <p:nvPicPr>
          <p:cNvPr id="156" name="Google Shape;106;p18" descr=""/>
          <p:cNvPicPr/>
          <p:nvPr/>
        </p:nvPicPr>
        <p:blipFill>
          <a:blip r:embed="rId2"/>
          <a:stretch/>
        </p:blipFill>
        <p:spPr>
          <a:xfrm>
            <a:off x="7239600" y="397800"/>
            <a:ext cx="1485720" cy="1904760"/>
          </a:xfrm>
          <a:prstGeom prst="rect">
            <a:avLst/>
          </a:prstGeom>
          <a:ln w="28575">
            <a:solidFill>
              <a:srgbClr val="000000"/>
            </a:solidFill>
            <a:round/>
          </a:ln>
        </p:spPr>
      </p:pic>
      <p:sp>
        <p:nvSpPr>
          <p:cNvPr id="157" name="Google Shape;107;p18"/>
          <p:cNvSpPr/>
          <p:nvPr/>
        </p:nvSpPr>
        <p:spPr>
          <a:xfrm flipH="1">
            <a:off x="5795280" y="1495800"/>
            <a:ext cx="2922120" cy="1807200"/>
          </a:xfrm>
          <a:prstGeom prst="bentConnector3">
            <a:avLst>
              <a:gd name="adj1" fmla="val -8149"/>
            </a:avLst>
          </a:prstGeom>
          <a:noFill/>
          <a:ln w="9525">
            <a:solidFill>
              <a:srgbClr val="59595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8" name="Google Shape;108;p18"/>
          <p:cNvSpPr/>
          <p:nvPr/>
        </p:nvSpPr>
        <p:spPr>
          <a:xfrm>
            <a:off x="3687840" y="1969200"/>
            <a:ext cx="904680" cy="1269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59" name="Google Shape;109;p18"/>
          <p:cNvSpPr/>
          <p:nvPr/>
        </p:nvSpPr>
        <p:spPr>
          <a:xfrm>
            <a:off x="311760" y="2708640"/>
            <a:ext cx="3592440" cy="1904760"/>
          </a:xfrm>
          <a:prstGeom prst="wave">
            <a:avLst>
              <a:gd name="adj1" fmla="val 12500"/>
              <a:gd name="adj2" fmla="val 0"/>
            </a:avLst>
          </a:prstGeom>
          <a:solidFill>
            <a:srgbClr val="fff2cc"/>
          </a:solidFill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Galileo delinea l’ideale della nuova scienza che deve esaminare la realtà in modo </a:t>
            </a:r>
            <a:r>
              <a:rPr b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oggettivo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.</a:t>
            </a:r>
            <a:endParaRPr b="0" lang="it-IT" sz="1400" spc="-1" strike="noStrike">
              <a:latin typeface="Arial"/>
            </a:endParaRPr>
          </a:p>
        </p:txBody>
      </p:sp>
      <p:sp>
        <p:nvSpPr>
          <p:cNvPr id="160" name="Google Shape;110;p18"/>
          <p:cNvSpPr/>
          <p:nvPr/>
        </p:nvSpPr>
        <p:spPr>
          <a:xfrm flipH="1">
            <a:off x="3904560" y="3239280"/>
            <a:ext cx="688320" cy="421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5" dur="indefinite" restart="never" nodeType="tmRoot">
          <p:childTnLst>
            <p:seq>
              <p:cTn id="126" dur="indefinite" nodeType="mainSeq">
                <p:childTnLst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nodeType="clickEffect" fill="hold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1" dur="1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nodeType="click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6" dur="10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1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4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9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nodeType="click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4" dur="1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9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2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7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nodeType="click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2" dur="10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 fontScale="57000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it" sz="2800" spc="-1" strike="noStrike">
                <a:solidFill>
                  <a:srgbClr val="000000"/>
                </a:solidFill>
                <a:latin typeface="Merriweather Black"/>
                <a:ea typeface="Merriweather Black"/>
              </a:rPr>
              <a:t>Il Dialogo sopra i due massimi sistemi del mondo, tolemaico e copernicano</a:t>
            </a:r>
            <a:r>
              <a:rPr b="0" lang="it" sz="28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Google Shape;116;p19"/>
          <p:cNvSpPr/>
          <p:nvPr/>
        </p:nvSpPr>
        <p:spPr>
          <a:xfrm>
            <a:off x="393120" y="1437840"/>
            <a:ext cx="3058920" cy="1141560"/>
          </a:xfrm>
          <a:prstGeom prst="rect">
            <a:avLst/>
          </a:prstGeom>
          <a:noFill/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50000"/>
              </a:lnSpc>
              <a:tabLst>
                <a:tab algn="l" pos="0"/>
              </a:tabLst>
            </a:pPr>
            <a:r>
              <a:rPr b="0" lang="it" sz="1400" spc="-1" strike="noStrike">
                <a:solidFill>
                  <a:srgbClr val="666666"/>
                </a:solidFill>
                <a:latin typeface="Merriweather"/>
                <a:ea typeface="Merriweather"/>
              </a:rPr>
              <a:t>Maffeo Barberini, conosciuto dopo come </a:t>
            </a:r>
            <a:r>
              <a:rPr b="1" lang="it" sz="1400" spc="-1" strike="noStrike">
                <a:solidFill>
                  <a:srgbClr val="666666"/>
                </a:solidFill>
                <a:latin typeface="Merriweather"/>
                <a:ea typeface="Merriweather"/>
              </a:rPr>
              <a:t>Urbano VIII</a:t>
            </a:r>
            <a:r>
              <a:rPr b="0" lang="it" sz="1400" spc="-1" strike="noStrike">
                <a:solidFill>
                  <a:srgbClr val="666666"/>
                </a:solidFill>
                <a:latin typeface="Merriweather"/>
                <a:ea typeface="Merriweather"/>
              </a:rPr>
              <a:t>, nel 1623 diventa papa. </a:t>
            </a:r>
            <a:endParaRPr b="0" lang="it-IT" sz="1400" spc="-1" strike="noStrike">
              <a:latin typeface="Arial"/>
            </a:endParaRPr>
          </a:p>
        </p:txBody>
      </p:sp>
      <p:pic>
        <p:nvPicPr>
          <p:cNvPr id="163" name="Google Shape;117;p19" descr=""/>
          <p:cNvPicPr/>
          <p:nvPr/>
        </p:nvPicPr>
        <p:blipFill>
          <a:blip r:embed="rId1"/>
          <a:stretch/>
        </p:blipFill>
        <p:spPr>
          <a:xfrm>
            <a:off x="4782600" y="1091160"/>
            <a:ext cx="1580400" cy="1140120"/>
          </a:xfrm>
          <a:prstGeom prst="rect">
            <a:avLst/>
          </a:prstGeom>
          <a:ln w="28575">
            <a:solidFill>
              <a:srgbClr val="000000"/>
            </a:solidFill>
            <a:round/>
          </a:ln>
        </p:spPr>
      </p:pic>
      <p:sp>
        <p:nvSpPr>
          <p:cNvPr id="164" name="Google Shape;118;p19"/>
          <p:cNvSpPr/>
          <p:nvPr/>
        </p:nvSpPr>
        <p:spPr>
          <a:xfrm flipH="1">
            <a:off x="1515240" y="1786680"/>
            <a:ext cx="3266280" cy="373320"/>
          </a:xfrm>
          <a:prstGeom prst="bentConnector3">
            <a:avLst>
              <a:gd name="adj1" fmla="val 30622"/>
            </a:avLst>
          </a:prstGeom>
          <a:noFill/>
          <a:ln w="9525">
            <a:solidFill>
              <a:srgbClr val="59595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Google Shape;119;p19"/>
          <p:cNvSpPr/>
          <p:nvPr/>
        </p:nvSpPr>
        <p:spPr>
          <a:xfrm>
            <a:off x="5178600" y="2425320"/>
            <a:ext cx="3318840" cy="1406520"/>
          </a:xfrm>
          <a:prstGeom prst="rect">
            <a:avLst/>
          </a:prstGeom>
          <a:noFill/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Galileo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 ne approfitta e pubblica, sotto l’autorizzazione dal papa, nel 1630 </a:t>
            </a:r>
            <a:r>
              <a:rPr b="0" i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il   Dialogo sopra i due massimi sistemi del mondo, tolemaico e copernicano.</a:t>
            </a:r>
            <a:endParaRPr b="0" lang="it-IT" sz="1400" spc="-1" strike="noStrike">
              <a:latin typeface="Arial"/>
            </a:endParaRPr>
          </a:p>
        </p:txBody>
      </p:sp>
      <p:pic>
        <p:nvPicPr>
          <p:cNvPr id="166" name="Google Shape;120;p19" descr=""/>
          <p:cNvPicPr/>
          <p:nvPr/>
        </p:nvPicPr>
        <p:blipFill>
          <a:blip r:embed="rId2"/>
          <a:stretch/>
        </p:blipFill>
        <p:spPr>
          <a:xfrm>
            <a:off x="6696360" y="1017720"/>
            <a:ext cx="1085040" cy="1286640"/>
          </a:xfrm>
          <a:prstGeom prst="rect">
            <a:avLst/>
          </a:prstGeom>
          <a:ln w="28575">
            <a:solidFill>
              <a:srgbClr val="000000"/>
            </a:solidFill>
            <a:round/>
          </a:ln>
        </p:spPr>
      </p:pic>
      <p:pic>
        <p:nvPicPr>
          <p:cNvPr id="167" name="Google Shape;121;p19" descr=""/>
          <p:cNvPicPr/>
          <p:nvPr/>
        </p:nvPicPr>
        <p:blipFill>
          <a:blip r:embed="rId3"/>
          <a:stretch/>
        </p:blipFill>
        <p:spPr>
          <a:xfrm>
            <a:off x="6256800" y="1378800"/>
            <a:ext cx="532440" cy="484560"/>
          </a:xfrm>
          <a:prstGeom prst="rect">
            <a:avLst/>
          </a:prstGeom>
          <a:ln w="0">
            <a:noFill/>
          </a:ln>
        </p:spPr>
      </p:pic>
      <p:sp>
        <p:nvSpPr>
          <p:cNvPr id="168" name="Google Shape;122;p19"/>
          <p:cNvSpPr/>
          <p:nvPr/>
        </p:nvSpPr>
        <p:spPr>
          <a:xfrm>
            <a:off x="3452400" y="1960920"/>
            <a:ext cx="1725840" cy="1159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69" name="Google Shape;123;p19"/>
          <p:cNvSpPr/>
          <p:nvPr/>
        </p:nvSpPr>
        <p:spPr>
          <a:xfrm flipH="1">
            <a:off x="3479040" y="3121200"/>
            <a:ext cx="1699200" cy="641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70" name="Google Shape;124;p19"/>
          <p:cNvSpPr/>
          <p:nvPr/>
        </p:nvSpPr>
        <p:spPr>
          <a:xfrm>
            <a:off x="366480" y="2571840"/>
            <a:ext cx="3112200" cy="2385720"/>
          </a:xfrm>
          <a:prstGeom prst="rect">
            <a:avLst/>
          </a:prstGeom>
          <a:noFill/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La pubblicazione dell’opera gli costò un periodo di carcere a Roma e il carcere perpetuo a Siena e poi a Arcetri. In quest’ultima località ricevette la visita da parte di </a:t>
            </a:r>
            <a:r>
              <a:rPr b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Hobbes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 e </a:t>
            </a:r>
            <a:r>
              <a:rPr b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Milton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. Perse la vista del tutto ma non si arrese e tramite il dettato pubblica altri libri.</a:t>
            </a:r>
            <a:endParaRPr b="0" lang="it-IT" sz="1400" spc="-1" strike="noStrike">
              <a:latin typeface="Arial"/>
            </a:endParaRPr>
          </a:p>
        </p:txBody>
      </p:sp>
      <p:pic>
        <p:nvPicPr>
          <p:cNvPr id="171" name="Google Shape;125;p19" descr=""/>
          <p:cNvPicPr/>
          <p:nvPr/>
        </p:nvPicPr>
        <p:blipFill>
          <a:blip r:embed="rId4"/>
          <a:stretch/>
        </p:blipFill>
        <p:spPr>
          <a:xfrm>
            <a:off x="4231080" y="4010760"/>
            <a:ext cx="1496520" cy="965520"/>
          </a:xfrm>
          <a:prstGeom prst="rect">
            <a:avLst/>
          </a:prstGeom>
          <a:ln w="28575">
            <a:solidFill>
              <a:srgbClr val="000000"/>
            </a:solidFill>
            <a:round/>
          </a:ln>
        </p:spPr>
      </p:pic>
      <p:pic>
        <p:nvPicPr>
          <p:cNvPr id="172" name="Google Shape;126;p19" descr=""/>
          <p:cNvPicPr/>
          <p:nvPr/>
        </p:nvPicPr>
        <p:blipFill>
          <a:blip r:embed="rId5"/>
          <a:stretch/>
        </p:blipFill>
        <p:spPr>
          <a:xfrm>
            <a:off x="6131160" y="3988440"/>
            <a:ext cx="783360" cy="965520"/>
          </a:xfrm>
          <a:prstGeom prst="rect">
            <a:avLst/>
          </a:prstGeom>
          <a:ln w="28575">
            <a:solidFill>
              <a:srgbClr val="000000"/>
            </a:solidFill>
            <a:round/>
          </a:ln>
        </p:spPr>
      </p:pic>
      <p:sp>
        <p:nvSpPr>
          <p:cNvPr id="173" name="Google Shape;127;p19"/>
          <p:cNvSpPr/>
          <p:nvPr/>
        </p:nvSpPr>
        <p:spPr>
          <a:xfrm rot="5400000">
            <a:off x="3436200" y="2532600"/>
            <a:ext cx="65520" cy="3021480"/>
          </a:xfrm>
          <a:prstGeom prst="bentConnector4">
            <a:avLst>
              <a:gd name="adj1" fmla="val -208094"/>
              <a:gd name="adj2" fmla="val 62384"/>
            </a:avLst>
          </a:prstGeom>
          <a:noFill/>
          <a:ln w="9525">
            <a:solidFill>
              <a:srgbClr val="59595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4" name="Google Shape;128;p19"/>
          <p:cNvSpPr/>
          <p:nvPr/>
        </p:nvSpPr>
        <p:spPr>
          <a:xfrm rot="5400000">
            <a:off x="3322800" y="1136160"/>
            <a:ext cx="348120" cy="6052320"/>
          </a:xfrm>
          <a:prstGeom prst="bentConnector4">
            <a:avLst>
              <a:gd name="adj1" fmla="val -68368"/>
              <a:gd name="adj2" fmla="val 44587"/>
            </a:avLst>
          </a:prstGeom>
          <a:noFill/>
          <a:ln w="9525">
            <a:solidFill>
              <a:srgbClr val="595959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3" dur="indefinite" restart="never" nodeType="tmRoot">
          <p:childTnLst>
            <p:seq>
              <p:cTn id="174" dur="indefinite" nodeType="mainSeq">
                <p:childTnLst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nodeType="clickEffect" fill="hold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9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nodeType="click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4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9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4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7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00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05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nodeType="click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0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5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nodeType="click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0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5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8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31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34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 fontScale="90000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it" sz="2800" spc="-1" strike="noStrike">
                <a:solidFill>
                  <a:srgbClr val="000000"/>
                </a:solidFill>
                <a:latin typeface="Merriweather Black"/>
                <a:ea typeface="Merriweather Black"/>
              </a:rPr>
              <a:t>Struttura: Il Dialogo sopra i due massimi sistemi</a:t>
            </a:r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Google Shape;134;p20"/>
          <p:cNvSpPr/>
          <p:nvPr/>
        </p:nvSpPr>
        <p:spPr>
          <a:xfrm>
            <a:off x="385920" y="1193040"/>
            <a:ext cx="2999520" cy="1896120"/>
          </a:xfrm>
          <a:prstGeom prst="rect">
            <a:avLst/>
          </a:prstGeom>
          <a:noFill/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L’opera è un trattato scientifico sotto forma di dialogo tra due fazioni: quella </a:t>
            </a:r>
            <a:r>
              <a:rPr b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copernicana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 sostenuta da </a:t>
            </a:r>
            <a:r>
              <a:rPr b="0" i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Filippo Salviati 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e </a:t>
            </a:r>
            <a:r>
              <a:rPr b="0" i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Francesco Sagredo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, invece quella </a:t>
            </a:r>
            <a:r>
              <a:rPr b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tolemaica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 difesa da </a:t>
            </a:r>
            <a:r>
              <a:rPr b="0" i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Simplicio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. </a:t>
            </a:r>
            <a:endParaRPr b="0" lang="it-IT" sz="1400" spc="-1" strike="noStrike">
              <a:latin typeface="Arial"/>
            </a:endParaRPr>
          </a:p>
        </p:txBody>
      </p:sp>
      <p:sp>
        <p:nvSpPr>
          <p:cNvPr id="177" name="Google Shape;135;p20"/>
          <p:cNvSpPr/>
          <p:nvPr/>
        </p:nvSpPr>
        <p:spPr>
          <a:xfrm>
            <a:off x="385920" y="3077640"/>
            <a:ext cx="4041720" cy="2100600"/>
          </a:xfrm>
          <a:prstGeom prst="rect">
            <a:avLst/>
          </a:prstGeom>
          <a:noFill/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L’opera è suddivisa in </a:t>
            </a:r>
            <a:r>
              <a:rPr b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quattro giornate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 in cui si discute di diversi temi. Si ispira </a:t>
            </a:r>
            <a:r>
              <a:rPr b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all’Ariosto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 come ideale di scrittura. L’</a:t>
            </a:r>
            <a:r>
              <a:rPr b="0" i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ironia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, il </a:t>
            </a:r>
            <a:r>
              <a:rPr b="0" i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giudizio tagliente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, la </a:t>
            </a:r>
            <a:r>
              <a:rPr b="0" i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ricerca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 di un effetto sorpresa, l’uso dei paragoni e efficacia persuasiva sono i fattori che hanno reso grande quest’opera e che ha ispirato vari autori come </a:t>
            </a:r>
            <a:r>
              <a:rPr b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Calvino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 e </a:t>
            </a:r>
            <a:r>
              <a:rPr b="1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Leopardi</a:t>
            </a:r>
            <a:r>
              <a:rPr b="0" lang="it" sz="1400" spc="-1" strike="noStrike">
                <a:solidFill>
                  <a:srgbClr val="595959"/>
                </a:solidFill>
                <a:latin typeface="Merriweather"/>
                <a:ea typeface="Merriweather"/>
              </a:rPr>
              <a:t>. </a:t>
            </a:r>
            <a:endParaRPr b="0" lang="it-IT" sz="1400" spc="-1" strike="noStrike">
              <a:latin typeface="Arial"/>
            </a:endParaRPr>
          </a:p>
        </p:txBody>
      </p:sp>
      <p:pic>
        <p:nvPicPr>
          <p:cNvPr id="178" name="Google Shape;136;p20" descr=""/>
          <p:cNvPicPr/>
          <p:nvPr/>
        </p:nvPicPr>
        <p:blipFill>
          <a:blip r:embed="rId1"/>
          <a:stretch/>
        </p:blipFill>
        <p:spPr>
          <a:xfrm>
            <a:off x="4428000" y="1145160"/>
            <a:ext cx="1158480" cy="1734480"/>
          </a:xfrm>
          <a:prstGeom prst="rect">
            <a:avLst/>
          </a:prstGeom>
          <a:ln w="28575">
            <a:solidFill>
              <a:srgbClr val="000000"/>
            </a:solidFill>
            <a:round/>
          </a:ln>
        </p:spPr>
      </p:pic>
      <p:sp>
        <p:nvSpPr>
          <p:cNvPr id="179" name="Google Shape;137;p20"/>
          <p:cNvSpPr/>
          <p:nvPr/>
        </p:nvSpPr>
        <p:spPr>
          <a:xfrm flipH="1">
            <a:off x="504720" y="2012400"/>
            <a:ext cx="3922200" cy="695520"/>
          </a:xfrm>
          <a:prstGeom prst="bentConnector3">
            <a:avLst>
              <a:gd name="adj1" fmla="val 19322"/>
            </a:avLst>
          </a:prstGeom>
          <a:noFill/>
          <a:ln w="9525">
            <a:solidFill>
              <a:srgbClr val="595959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80" name="Google Shape;138;p20" descr=""/>
          <p:cNvPicPr/>
          <p:nvPr/>
        </p:nvPicPr>
        <p:blipFill>
          <a:blip r:embed="rId2"/>
          <a:stretch/>
        </p:blipFill>
        <p:spPr>
          <a:xfrm>
            <a:off x="5898600" y="1193040"/>
            <a:ext cx="1120680" cy="1455480"/>
          </a:xfrm>
          <a:prstGeom prst="rect">
            <a:avLst/>
          </a:prstGeom>
          <a:ln w="28575">
            <a:solidFill>
              <a:srgbClr val="000000"/>
            </a:solidFill>
            <a:round/>
          </a:ln>
        </p:spPr>
      </p:pic>
      <p:sp>
        <p:nvSpPr>
          <p:cNvPr id="181" name="Google Shape;139;p20"/>
          <p:cNvSpPr/>
          <p:nvPr/>
        </p:nvSpPr>
        <p:spPr>
          <a:xfrm flipH="1">
            <a:off x="483840" y="1920960"/>
            <a:ext cx="5414400" cy="1881720"/>
          </a:xfrm>
          <a:prstGeom prst="bentConnector3">
            <a:avLst>
              <a:gd name="adj1" fmla="val 2283"/>
            </a:avLst>
          </a:prstGeom>
          <a:noFill/>
          <a:ln w="9525">
            <a:solidFill>
              <a:srgbClr val="595959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82" name="Google Shape;140;p20" descr=""/>
          <p:cNvPicPr/>
          <p:nvPr/>
        </p:nvPicPr>
        <p:blipFill>
          <a:blip r:embed="rId3"/>
          <a:stretch/>
        </p:blipFill>
        <p:spPr>
          <a:xfrm>
            <a:off x="7331400" y="2081160"/>
            <a:ext cx="1120680" cy="1721520"/>
          </a:xfrm>
          <a:prstGeom prst="rect">
            <a:avLst/>
          </a:prstGeom>
          <a:ln w="28575">
            <a:solidFill>
              <a:srgbClr val="000000"/>
            </a:solidFill>
            <a:round/>
          </a:ln>
        </p:spPr>
      </p:pic>
      <p:sp>
        <p:nvSpPr>
          <p:cNvPr id="183" name="Google Shape;141;p20"/>
          <p:cNvSpPr/>
          <p:nvPr/>
        </p:nvSpPr>
        <p:spPr>
          <a:xfrm rot="5400000">
            <a:off x="4409280" y="1372680"/>
            <a:ext cx="1052280" cy="5912640"/>
          </a:xfrm>
          <a:prstGeom prst="bentConnector2">
            <a:avLst/>
          </a:prstGeom>
          <a:noFill/>
          <a:ln w="9525">
            <a:solidFill>
              <a:srgbClr val="595959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84" name="Google Shape;142;p20" descr=""/>
          <p:cNvPicPr/>
          <p:nvPr/>
        </p:nvPicPr>
        <p:blipFill>
          <a:blip r:embed="rId4"/>
          <a:stretch/>
        </p:blipFill>
        <p:spPr>
          <a:xfrm>
            <a:off x="5898600" y="3077640"/>
            <a:ext cx="1120680" cy="1167480"/>
          </a:xfrm>
          <a:prstGeom prst="rect">
            <a:avLst/>
          </a:prstGeom>
          <a:ln w="28575">
            <a:solidFill>
              <a:srgbClr val="000000"/>
            </a:solidFill>
            <a:round/>
          </a:ln>
        </p:spPr>
      </p:pic>
      <p:sp>
        <p:nvSpPr>
          <p:cNvPr id="185" name="Google Shape;143;p20"/>
          <p:cNvSpPr/>
          <p:nvPr/>
        </p:nvSpPr>
        <p:spPr>
          <a:xfrm rot="5400000">
            <a:off x="4334760" y="2745000"/>
            <a:ext cx="624240" cy="3624120"/>
          </a:xfrm>
          <a:prstGeom prst="bentConnector2">
            <a:avLst/>
          </a:prstGeom>
          <a:noFill/>
          <a:ln w="9525">
            <a:solidFill>
              <a:srgbClr val="595959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5" dur="indefinite" restart="never" nodeType="tmRoot">
          <p:childTnLst>
            <p:seq>
              <p:cTn id="236" dur="indefinite" nodeType="mainSeq">
                <p:childTnLst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nodeType="clickEffect" fill="hold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41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nodeType="click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46"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51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54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nodeType="click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9" dur="10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4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7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72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75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78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81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339840" y="2125800"/>
            <a:ext cx="8452800" cy="15778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rm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it" sz="4800" spc="-1" strike="noStrike">
                <a:solidFill>
                  <a:srgbClr val="ffffff"/>
                </a:solidFill>
                <a:latin typeface="Merriweather Black"/>
                <a:ea typeface="Merriweather Black"/>
              </a:rPr>
              <a:t>Grazie per l’attenzione</a:t>
            </a:r>
            <a:endParaRPr b="0" lang="it-IT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subTitle"/>
          </p:nvPr>
        </p:nvSpPr>
        <p:spPr>
          <a:xfrm>
            <a:off x="339840" y="3856680"/>
            <a:ext cx="8452800" cy="3618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 fontScale="58000"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it" sz="2000" spc="-1" strike="noStrike">
                <a:solidFill>
                  <a:srgbClr val="ffffff"/>
                </a:solidFill>
                <a:latin typeface="Merriweather Black"/>
                <a:ea typeface="Merriweather Black"/>
              </a:rPr>
              <a:t>Presentazione di Francesco Affinito</a:t>
            </a:r>
            <a:endParaRPr b="0" lang="it-IT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LibreOffice/7.2.3.2$Linux_X86_64 LibreOffice_project/d166454616c1632304285822f9c83ce2e660fd92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it-IT</dc:language>
  <cp:lastModifiedBy/>
  <dcterms:modified xsi:type="dcterms:W3CDTF">2021-12-23T12:21:45Z</dcterms:modified>
  <cp:revision>1</cp:revision>
  <dc:subject/>
  <dc:title/>
</cp:coreProperties>
</file>